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2" r:id="rId5"/>
    <p:sldId id="275" r:id="rId6"/>
    <p:sldId id="276" r:id="rId7"/>
    <p:sldId id="278" r:id="rId8"/>
    <p:sldId id="307" r:id="rId9"/>
    <p:sldId id="279" r:id="rId10"/>
    <p:sldId id="283" r:id="rId11"/>
    <p:sldId id="304" r:id="rId12"/>
    <p:sldId id="296" r:id="rId13"/>
    <p:sldId id="303" r:id="rId14"/>
    <p:sldId id="305" r:id="rId15"/>
    <p:sldId id="297" r:id="rId16"/>
    <p:sldId id="298" r:id="rId17"/>
    <p:sldId id="301" r:id="rId18"/>
    <p:sldId id="300" r:id="rId19"/>
    <p:sldId id="299" r:id="rId20"/>
    <p:sldId id="302" r:id="rId21"/>
    <p:sldId id="306" r:id="rId22"/>
    <p:sldId id="289" r:id="rId2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F5"/>
    <a:srgbClr val="D84400"/>
    <a:srgbClr val="446992"/>
    <a:srgbClr val="AEC2D8"/>
    <a:srgbClr val="98432A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47B844-F30E-4FD6-8FAD-9E06399BBC0D}" v="12" dt="2025-02-27T17:02:48.462"/>
    <p1510:client id="{BF23403F-CF57-4763-802B-507C8F247526}" v="11" dt="2025-02-27T09:58:40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>
        <p:scale>
          <a:sx n="100" d="100"/>
          <a:sy n="100" d="100"/>
        </p:scale>
        <p:origin x="-19" y="53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D583AFAA-E39C-4A34-BE54-08B774988B17}" type="datetime1">
              <a:rPr lang="it-IT" smtClean="0"/>
              <a:t>27/02/2025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BB8DC1D1-B6C2-C644-8BF1-C34DBFFE1C7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ntestazione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it-IT"/>
          </a:p>
        </p:txBody>
      </p:sp>
      <p:sp>
        <p:nvSpPr>
          <p:cNvPr id="9" name="Segnaposto immagine diapositiva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it-IT"/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AD943F4-06C9-48E9-95E7-74D5413F1A2B}" type="datetime1">
              <a:rPr lang="it-IT" smtClean="0"/>
              <a:pPr/>
              <a:t>27/02/2025</a:t>
            </a:fld>
            <a:endParaRPr lang="it-IT" dirty="0"/>
          </a:p>
        </p:txBody>
      </p:sp>
      <p:sp>
        <p:nvSpPr>
          <p:cNvPr id="12" name="Segnaposto note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</a:t>
            </a:fld>
            <a:endParaRPr lang="it-IT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C7764-3B84-8A09-6EE5-0C7AA12B8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CF67F24-A312-2DE0-E362-FC9074438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0816A22-EF85-04E5-1E35-D3025B4E6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248A3D-0EAF-75EB-EF9D-58EFB22AB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11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1717850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E9C8B-359B-D22E-D2E0-40B1CBD8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4A857E-2362-5392-87E3-6EE13B716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1CBA36D-CE4F-0EE7-5D22-CBAF6EE86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0A62F2-2AD5-98E1-6D8B-599E526E5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12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540483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B8E1B-6D58-8F29-9959-B1F2C65F9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5811A3-D048-CB45-0976-E4B76ABCD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194C7B2-43F3-5574-09E3-88F78B5B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67DA5-49EA-9C84-881E-C752A5CE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13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3198157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C154E-2B19-0D0B-9E82-D16697B8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1B26DE-73EF-CECA-B353-6EFBCA535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78ECBC-3C61-26E4-F206-D3234DBE7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410E95-1003-742D-084E-FE2744DC0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14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1818530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B484A-C0D8-4619-043A-4A150F21C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3CC08C1-6239-C4F4-D737-7F542103A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4995BC-5614-71BE-5FD3-9BE7EE74B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BB3F6D-DE92-BD7F-156C-5B3F1775D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15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150134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5AFEF-AABF-FFE2-760E-EFAD06504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75D235A-534C-C442-9E34-7743A8ED1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4FEA57-FB59-AB0C-4CD6-BF9A611EB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BB77E7-39CD-4235-B7EB-A174E8EE1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16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3013628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CFF53-5680-DEE4-0D71-3F7E502E4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73C54E-AAB5-0749-7354-5E21BB82E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55E626A-29FB-7C5A-650C-8083527A9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11F0E3-065C-24C7-2150-B7F03F38C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17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3526165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8B794-C34C-11EF-BB6F-29597F54F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ABE87B0-4DC6-1C0D-629F-AB9EA608A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6BCAB0-6FF9-30D9-AE62-54A55363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067A2E-E18D-A42C-D7CB-636BC02F4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18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2559559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19</a:t>
            </a:fld>
            <a:endParaRPr lang="it-IT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2</a:t>
            </a:fld>
            <a:endParaRPr lang="it-IT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3</a:t>
            </a:fld>
            <a:endParaRPr lang="it-IT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4</a:t>
            </a:fld>
            <a:endParaRPr lang="it-IT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007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6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noProof="0" smtClean="0"/>
              <a:t>7</a:t>
            </a:fld>
            <a:endParaRPr lang="it-IT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AED-187B-E8F3-AB1C-4FACB4A41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4BCD3DA-AD5B-D539-5BE0-B9A3484B4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B31E432-86AA-D410-4C2A-8D23AF4C1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9B31D2-3A1B-9167-B2AD-0A540BBFD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8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3561441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2E9C1-9F71-8355-5BE4-93D2D29B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C358E1-8998-47D4-AA25-9118FDFF0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344E77A-DFEB-3901-73C2-1103E170B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4320B9-4F57-262B-08C4-7040B5ED9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9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2378832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38159-E425-552A-BA85-20CB88E20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BBE901-99A6-7A7C-8AD0-E5A61A035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EF5FA1-2662-8006-45B9-82124B608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725CEB-7266-00CF-EFB1-F81016D98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fld id="{017105BD-6D6F-49DB-9DE4-D4A6452D7E5F}" type="slidenum">
              <a:rPr lang="it-IT" altLang="zh-CN" smtClean="0"/>
              <a:t>10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41632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immagin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cxnSp>
        <p:nvCxnSpPr>
          <p:cNvPr id="24" name="Connettore diritto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it-IT" sz="1800" b="0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 noProof="0"/>
              <a:t>Fare clic per modificare lo stile del titolo </a:t>
            </a:r>
          </a:p>
        </p:txBody>
      </p:sp>
      <p:sp>
        <p:nvSpPr>
          <p:cNvPr id="47" name="Segnaposto contenuto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 noProof="0"/>
              <a:t>Fare clic sull’icona per inserire un’immagine≈≈</a:t>
            </a:r>
          </a:p>
        </p:txBody>
      </p:sp>
      <p:sp>
        <p:nvSpPr>
          <p:cNvPr id="9" name="Figura a mano libera: Forma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 con i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igura a mano libera: Forma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5" name="Figura a mano libera: Forma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6" name="Figura a mano libera: Forma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7" name="Figura a mano libera: Forma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3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2" name="Segnaposto contenuto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3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4" name="Segnaposto contenuto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3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6" name="Segnaposto contenuto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37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8" name="Segnaposto contenuto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3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0" name="Segnaposto contenuto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41" name="Segnaposto contenuto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2" name="Segnaposto contenuto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3" name="Segnaposto contenuto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4" name="Segnaposto contenuto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5" name="Segnaposto contenuto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25" name="Segnaposto titolo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gnaposto contenuto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0" name="Segnaposto contenuto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1" name="Segnaposto contenuto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3" name="Segnaposto contenuto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7" name="Segnaposto contenuto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7" name="Segnaposto contenuto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 dirty="0"/>
          </a:p>
        </p:txBody>
      </p:sp>
      <p:sp>
        <p:nvSpPr>
          <p:cNvPr id="24" name="Segnaposto titolo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25" name="Segnaposto contenuto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 dirty="0"/>
          </a:p>
        </p:txBody>
      </p:sp>
      <p:sp>
        <p:nvSpPr>
          <p:cNvPr id="26" name="Segnaposto contenuto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 dirty="0"/>
          </a:p>
        </p:txBody>
      </p:sp>
      <p:sp>
        <p:nvSpPr>
          <p:cNvPr id="28" name="Segnaposto contenuto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 dirty="0"/>
          </a:p>
        </p:txBody>
      </p:sp>
      <p:sp>
        <p:nvSpPr>
          <p:cNvPr id="29" name="Segnaposto contenuto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it-IT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/>
              <a:t>Fare clic per modificare lo stile del titolo della diapositiva master</a:t>
            </a:r>
            <a:endParaRPr lang="it-IT" altLang="en-US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/>
              <a:t>‹N›</a:t>
            </a:fld>
            <a:endParaRPr lang="it-IT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igura a mano libera: Forma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igura a mano libera: Forma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igura a mano libera: Forma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igura a mano libera: Forma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igura a mano libera: Forma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igura a mano libera: Forma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igura a mano libera: Forma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igura a mano libera: Forma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igura a mano libera: Forma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igura a mano libera: Forma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igura a mano libera: Forma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igura a mano libera: Forma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igura a mano libera: Forma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igura a mano libera: Forma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igura a mano libera: Forma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igura a mano libera: Forma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igura a mano libera: Forma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igura a mano libera: Forma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igura a mano libera: Forma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86" name="Segnaposto contenuto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87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88" name="Segnaposto contenuto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8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90" name="Segnaposto contenuto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9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92" name="Segnaposto contenuto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9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94" name="Segnaposto contenuto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it-IT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: Forma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8" name="Figura a mano libera: Forma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5" name="Figura a mano libera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21" name="Sottotitolo 47" descr="Fare clic sull'icona per inserire un'immagin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3" name="Segnaposto contenuto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7" name="Segnaposto immagine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8" name="Sottotitolo 47" descr="Fare clic sull'icona per inserire un'immagin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0" name="Segnaposto contenuto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igura a mano libera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22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3" name="Segnaposto contenuto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4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6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0" name="Segnaposto contenuto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8" name="Segnaposto contenuto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7" name="Figura a mano libera: Forma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8" name="Segnaposto immagine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9" name="Segnaposto immagine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18" name="Segnaposto contenuto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19" name="Figura a mano libera: Forma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20" name="Figura a mano libera: Forma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igura a mano libera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9" name="Esagono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0" name="Esagono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1" name="Esagono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2" name="Esagono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44" name="Figura a mano libera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4" name="Esagono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5" name="Esagono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43" name="Figura a mano libera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8" name="Esagono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46" name="Figura a mano libera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28" name="Segnaposto contenuto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 dirty="0"/>
          </a:p>
        </p:txBody>
      </p:sp>
      <p:sp>
        <p:nvSpPr>
          <p:cNvPr id="29" name="Segnaposto contenuto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 dirty="0"/>
          </a:p>
        </p:txBody>
      </p:sp>
      <p:sp>
        <p:nvSpPr>
          <p:cNvPr id="30" name="Segnaposto contenuto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 dirty="0"/>
          </a:p>
        </p:txBody>
      </p:sp>
      <p:sp>
        <p:nvSpPr>
          <p:cNvPr id="31" name="Segnaposto contenuto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 dirty="0"/>
          </a:p>
        </p:txBody>
      </p:sp>
      <p:sp>
        <p:nvSpPr>
          <p:cNvPr id="2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0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0" name="Figura a mano libera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Figura a mano libera: Forma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800" dirty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800" dirty="0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800" dirty="0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800" dirty="0"/>
          </a:p>
        </p:txBody>
      </p:sp>
      <p:sp>
        <p:nvSpPr>
          <p:cNvPr id="24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6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della diapositiva master </a:t>
            </a:r>
          </a:p>
        </p:txBody>
      </p:sp>
      <p:sp>
        <p:nvSpPr>
          <p:cNvPr id="3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4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3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" name="Figura a mano libera: Forma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29" name="Figura a mano libera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4" name="Segnaposto contenuto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it-IT" sz="15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it-IT"/>
            </a:pPr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itolo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1" name="Testo 47" descr="Fare clic sull'icona per inserire un'immagin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it-IT" sz="1800" b="1" cap="all" baseline="0">
                <a:solidFill>
                  <a:schemeClr val="accent6"/>
                </a:solidFill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contenuto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testo della diapositiva master</a:t>
            </a:r>
            <a:endParaRPr lang="it-IT" alt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n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itolo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0" name="Segnaposto tabella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testo della diapositiva master</a:t>
            </a:r>
            <a:endParaRPr lang="it-IT" altLang="en-US"/>
          </a:p>
        </p:txBody>
      </p:sp>
      <p:sp>
        <p:nvSpPr>
          <p:cNvPr id="9" name="Figura a mano libera: Figura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13" name="Figura a mano libera: Forma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it-IT" sz="2700">
                <a:latin typeface="+mn-lt"/>
              </a:defRPr>
            </a:lvl1pPr>
          </a:lstStyle>
          <a:p>
            <a:pPr rtl="0"/>
            <a:r>
              <a:rPr lang="it-IT"/>
              <a:t>Fare clic per modificare lo stile del testo</a:t>
            </a:r>
          </a:p>
        </p:txBody>
      </p:sp>
      <p:sp>
        <p:nvSpPr>
          <p:cNvPr id="11" name="Sottotitolo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it-IT" sz="1500" b="0">
                <a:solidFill>
                  <a:schemeClr val="accent4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" name="Figura a mano libera: Forma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5" name="Figura a mano libera: Forma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6" name="Figura a mano libera: Forma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sp>
        <p:nvSpPr>
          <p:cNvPr id="8" name="Figura a mano libera: Forma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noProof="0" smtClean="0"/>
              <a:pPr/>
              <a:t>‹N›</a:t>
            </a:fld>
            <a:endParaRPr lang="it-IT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embri de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itolo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60" name="Segnaposto contenuto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 dirty="0"/>
          </a:p>
        </p:txBody>
      </p:sp>
      <p:sp>
        <p:nvSpPr>
          <p:cNvPr id="52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3" name="Segnaposto contenuto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1" name="Segnaposto contenuto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 dirty="0"/>
          </a:p>
        </p:txBody>
      </p:sp>
      <p:sp>
        <p:nvSpPr>
          <p:cNvPr id="2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2" name="Segnaposto contenuto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2" name="Segnaposto contenuto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 dirty="0"/>
          </a:p>
        </p:txBody>
      </p:sp>
      <p:sp>
        <p:nvSpPr>
          <p:cNvPr id="1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0" name="Segnaposto contenuto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3" name="Segnaposto contenuto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it-IT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zh-CN" dirty="0"/>
          </a:p>
        </p:txBody>
      </p:sp>
      <p:sp>
        <p:nvSpPr>
          <p:cNvPr id="2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6" name="Segnaposto contenuto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it-IT" sz="1400" b="0">
                <a:solidFill>
                  <a:schemeClr val="accent6"/>
                </a:solidFill>
                <a:latin typeface="+mn-lt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embri de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8" name="Segnaposto contenuto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3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0" name="Segnaposto contenuto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it-IT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6" name="Segnaposto contenuto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2" name="Segnaposto contenuto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48" name="Segnaposto contenuto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4" name="Segnaposto contenuto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61" name="Segnaposto contenuto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 dirty="0"/>
          </a:p>
        </p:txBody>
      </p:sp>
      <p:sp>
        <p:nvSpPr>
          <p:cNvPr id="45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46" name="Segnaposto contenuto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49" name="Segnaposto contenuto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47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0" name="Segnaposto contenuto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62" name="Segnaposto contenuto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51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2" name="Segnaposto contenuto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55" name="Segnaposto contenuto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53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58" name="Segnaposto contenuto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63" name="Segnaposto contenuto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it-IT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altLang="en-US"/>
          </a:p>
        </p:txBody>
      </p:sp>
      <p:sp>
        <p:nvSpPr>
          <p:cNvPr id="59" name="Segnaposto contenuto 47" descr="Fare clic sull'icona per inserire un'immagin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lvl="0" rtl="0"/>
            <a:r>
              <a:rPr lang="it-IT"/>
              <a:t>Fare clic per modificare lo stile del titolo </a:t>
            </a:r>
          </a:p>
        </p:txBody>
      </p:sp>
      <p:sp>
        <p:nvSpPr>
          <p:cNvPr id="60" name="Segnaposto contenuto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it-IT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it-IT" sz="1000"/>
            </a:lvl2pPr>
            <a:lvl3pPr>
              <a:defRPr lang="it-IT" sz="900"/>
            </a:lvl3pPr>
            <a:lvl4pPr>
              <a:defRPr lang="it-IT" sz="800"/>
            </a:lvl4pPr>
            <a:lvl5pPr>
              <a:defRPr lang="it-IT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it-IT"/>
              <a:t>Fare clic per modificare lo stile del titolo 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it-IT">
                <a:solidFill>
                  <a:schemeClr val="accent6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it-IT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it-IT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it-IT" altLang="zh-CN" smtClean="0"/>
              <a:pPr/>
              <a:t>‹N›</a:t>
            </a:fld>
            <a:endParaRPr lang="it-IT" altLang="zh-CN" dirty="0"/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itolo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it-IT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4611236" cy="205744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Progetto F2A </a:t>
            </a:r>
            <a:r>
              <a:rPr lang="it-IT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Laundry</a:t>
            </a:r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Service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4" y="4172084"/>
            <a:ext cx="3013767" cy="760288"/>
          </a:xfrm>
        </p:spPr>
        <p:txBody>
          <a:bodyPr rtlCol="0">
            <a:normAutofit lnSpcReduction="10000"/>
          </a:bodyPr>
          <a:lstStyle>
            <a:defPPr>
              <a:defRPr lang="it-IT"/>
            </a:defPPr>
          </a:lstStyle>
          <a:p>
            <a:pPr rtl="0"/>
            <a:r>
              <a:rPr lang="it-IT" sz="1000" dirty="0"/>
              <a:t>Fabio Colombo</a:t>
            </a:r>
          </a:p>
          <a:p>
            <a:pPr rtl="0"/>
            <a:r>
              <a:rPr lang="it-IT" sz="1000" dirty="0"/>
              <a:t>Andre Giovanni Padovano</a:t>
            </a:r>
          </a:p>
          <a:p>
            <a:pPr rtl="0"/>
            <a:r>
              <a:rPr lang="it-IT" sz="1000" dirty="0"/>
              <a:t>Andrea Daglio</a:t>
            </a:r>
          </a:p>
        </p:txBody>
      </p:sp>
      <p:sp>
        <p:nvSpPr>
          <p:cNvPr id="10" name="Figura a mano libera: Forma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igura a mano libera: Forma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26" name="Picture 2" descr="UNIPV - Universitá degli Studi di Pavia | Digipass">
            <a:extLst>
              <a:ext uri="{FF2B5EF4-FFF2-40B4-BE49-F238E27FC236}">
                <a16:creationId xmlns:a16="http://schemas.microsoft.com/office/drawing/2014/main" id="{E376AADE-96E8-333A-8F90-A5524DD9C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53" y="5264098"/>
            <a:ext cx="1144711" cy="147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egnaposto immagine 7" descr="Immagine che contiene testo, Carattere, bianco, logo&#10;&#10;Il contenuto generato dall'IA potrebbe non essere corretto.">
            <a:extLst>
              <a:ext uri="{FF2B5EF4-FFF2-40B4-BE49-F238E27FC236}">
                <a16:creationId xmlns:a16="http://schemas.microsoft.com/office/drawing/2014/main" id="{0F5DFD47-3746-C5AA-AA81-F9AC8ABEF7A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/>
          <a:srcRect l="21103" t="14577" r="21739" b="21779"/>
          <a:stretch/>
        </p:blipFill>
        <p:spPr>
          <a:xfrm>
            <a:off x="6742557" y="821836"/>
            <a:ext cx="4382643" cy="4880412"/>
          </a:xfr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A28B9C-A7E7-200D-60E6-D09E6E880304}"/>
              </a:ext>
            </a:extLst>
          </p:cNvPr>
          <p:cNvSpPr txBox="1"/>
          <p:nvPr/>
        </p:nvSpPr>
        <p:spPr>
          <a:xfrm>
            <a:off x="225754" y="295275"/>
            <a:ext cx="671797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微软雅黑"/>
                <a:cs typeface="Posterama" panose="020B0504020200020000" pitchFamily="34" charset="0"/>
              </a:rPr>
              <a:t>Programmazione ad Oggetti ed Ingegneria del software 2024/2025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60B63-8ABF-D226-7006-2D754B24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DED814D-6F4C-778F-E5D0-C7EDB7B2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Diagramma delle classi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D7D62D-25A4-EA04-7C1B-BB22809BDA7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10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15132C66-8494-B2FB-5341-9AB3B3EE4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schermata, nero, oscurità, spazio&#10;&#10;Il contenuto generato dall'IA potrebbe non essere corretto.">
            <a:extLst>
              <a:ext uri="{FF2B5EF4-FFF2-40B4-BE49-F238E27FC236}">
                <a16:creationId xmlns:a16="http://schemas.microsoft.com/office/drawing/2014/main" id="{D194FB19-DC25-1AA3-5D96-7FB499153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95" y="1389565"/>
            <a:ext cx="9418292" cy="52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3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C10D2-3DBB-2226-A29F-8628C427C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84DD2C7-A3F8-B59A-946C-BDE63F77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Diagrammi di sequenza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288301-E9B1-C32B-1E6D-25A706232D2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11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48E8AD62-FB7E-3FBB-2C78-E2C43CD54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D469C47-72A4-1FAF-66D9-AEBEB0F5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499" y="1527069"/>
            <a:ext cx="3466904" cy="2492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A6B4712-630C-EB0A-B3A2-59B16DA55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920" y="1527068"/>
            <a:ext cx="4307676" cy="2492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357B19-9E2B-7AEE-DE9F-3A5AFCFB4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297" y="4265757"/>
            <a:ext cx="4263406" cy="2492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54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76681-8B78-8CB2-6BED-760BE7D5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CB43E83-6CFD-8349-5528-D7966E06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Diagramma ERA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CD0BF16-D65A-C0F9-BDCB-3C0FF017476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12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C63F1E4D-CF8B-AA1E-195D-C752B352D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schermata, Simmetria, quadrato, modello&#10;&#10;Il contenuto generato dall'IA potrebbe non essere corretto.">
            <a:extLst>
              <a:ext uri="{FF2B5EF4-FFF2-40B4-BE49-F238E27FC236}">
                <a16:creationId xmlns:a16="http://schemas.microsoft.com/office/drawing/2014/main" id="{A4E1AEF1-32C9-6809-0273-8207DCDE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830" y="1368152"/>
            <a:ext cx="7020020" cy="53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1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60B30-0287-B5BC-06CD-DFCE8949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832F339-4463-FEB9-30D1-3553600D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Architettura MVC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DED7686-E108-F201-686C-C34410329E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13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EA3E619D-2B61-C311-DBAE-AD9EB8C91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D8CC64-6100-8AFA-E389-74A7309E9EED}"/>
              </a:ext>
            </a:extLst>
          </p:cNvPr>
          <p:cNvSpPr txBox="1"/>
          <p:nvPr/>
        </p:nvSpPr>
        <p:spPr>
          <a:xfrm>
            <a:off x="405442" y="2250887"/>
            <a:ext cx="3786996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Separazione efficiente tra: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Logica di modello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View</a:t>
            </a:r>
            <a:endParaRPr lang="it-IT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Controller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925A12-B0CC-ACCA-6A18-5F88C3515AA7}"/>
              </a:ext>
            </a:extLst>
          </p:cNvPr>
          <p:cNvSpPr txBox="1"/>
          <p:nvPr/>
        </p:nvSpPr>
        <p:spPr>
          <a:xfrm>
            <a:off x="405442" y="3791403"/>
            <a:ext cx="3786996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Vantaggi: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Modularità;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Scalabilità</a:t>
            </a:r>
            <a:endParaRPr lang="it-IT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8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Protected</a:t>
            </a:r>
            <a:r>
              <a:rPr lang="it-IT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it-IT" sz="18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Variation</a:t>
            </a:r>
            <a:endParaRPr lang="it-IT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A2CBBD-F05A-59D5-D8B2-E6AEBD22D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17" y="1675366"/>
            <a:ext cx="2484475" cy="4725116"/>
          </a:xfrm>
          <a:prstGeom prst="snip2DiagRect">
            <a:avLst>
              <a:gd name="adj1" fmla="val 0"/>
              <a:gd name="adj2" fmla="val 11806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A924D3C-A05A-A7B3-4557-6D05E64E5505}"/>
              </a:ext>
            </a:extLst>
          </p:cNvPr>
          <p:cNvSpPr txBox="1"/>
          <p:nvPr/>
        </p:nvSpPr>
        <p:spPr>
          <a:xfrm>
            <a:off x="5095465" y="2131467"/>
            <a:ext cx="1432560" cy="19765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DB924F1-3FB2-AC5F-5E00-429BB45EE0AD}"/>
              </a:ext>
            </a:extLst>
          </p:cNvPr>
          <p:cNvSpPr txBox="1"/>
          <p:nvPr/>
        </p:nvSpPr>
        <p:spPr>
          <a:xfrm>
            <a:off x="5095465" y="3961063"/>
            <a:ext cx="1993931" cy="753122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3813CC5-3516-996C-D246-81073B2E2B74}"/>
              </a:ext>
            </a:extLst>
          </p:cNvPr>
          <p:cNvSpPr txBox="1"/>
          <p:nvPr/>
        </p:nvSpPr>
        <p:spPr>
          <a:xfrm>
            <a:off x="5095465" y="4768157"/>
            <a:ext cx="2065020" cy="1058736"/>
          </a:xfrm>
          <a:prstGeom prst="rect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891403B-3F22-9F0C-A3F9-67ADA3607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824" y="1020217"/>
            <a:ext cx="3171041" cy="1950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457E433-CA55-5046-94B3-F25DC530221B}"/>
              </a:ext>
            </a:extLst>
          </p:cNvPr>
          <p:cNvSpPr txBox="1"/>
          <p:nvPr/>
        </p:nvSpPr>
        <p:spPr>
          <a:xfrm>
            <a:off x="9255760" y="2519680"/>
            <a:ext cx="609600" cy="260936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7ED3282-06E8-A78A-F8CF-CD76365E4AE3}"/>
              </a:ext>
            </a:extLst>
          </p:cNvPr>
          <p:cNvSpPr txBox="1"/>
          <p:nvPr/>
        </p:nvSpPr>
        <p:spPr>
          <a:xfrm>
            <a:off x="9062720" y="1879600"/>
            <a:ext cx="1036320" cy="260936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CD4533-CEA5-35F4-6350-2ED5CB66186A}"/>
              </a:ext>
            </a:extLst>
          </p:cNvPr>
          <p:cNvSpPr txBox="1"/>
          <p:nvPr/>
        </p:nvSpPr>
        <p:spPr>
          <a:xfrm>
            <a:off x="9337040" y="1249680"/>
            <a:ext cx="457200" cy="250776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8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148A-F2B2-1558-BA10-B617C527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DBF2105-B769-90B6-6FF1-C3A50982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Pattern </a:t>
            </a:r>
            <a:r>
              <a:rPr lang="it-IT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GoF</a:t>
            </a:r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utilizzati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03D56C-0988-CF5B-3D43-1734CCF4F1A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14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40A47FCA-93FA-7B79-34C0-D5BEF5FC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F14576-4637-6E3F-4C5B-556DD3CFE2D1}"/>
              </a:ext>
            </a:extLst>
          </p:cNvPr>
          <p:cNvSpPr txBox="1"/>
          <p:nvPr/>
        </p:nvSpPr>
        <p:spPr>
          <a:xfrm>
            <a:off x="581709" y="1558342"/>
            <a:ext cx="113572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FACADE</a:t>
            </a:r>
            <a:r>
              <a:rPr lang="it-IT" sz="2400" dirty="0"/>
              <a:t> : </a:t>
            </a:r>
            <a:r>
              <a:rPr lang="it-IT" dirty="0"/>
              <a:t>usato per proteggere gli elementi di dominio(stabili) da quelli più variabili nel tempo come le classi DAO e le </a:t>
            </a:r>
            <a:r>
              <a:rPr lang="it-IT" dirty="0" err="1"/>
              <a:t>view</a:t>
            </a:r>
            <a:r>
              <a:rPr lang="it-IT" dirty="0"/>
              <a:t>.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A9D5F4-E0D0-DCAD-23BF-706B48B4DEE4}"/>
              </a:ext>
            </a:extLst>
          </p:cNvPr>
          <p:cNvSpPr txBox="1"/>
          <p:nvPr/>
        </p:nvSpPr>
        <p:spPr>
          <a:xfrm>
            <a:off x="581704" y="2449778"/>
            <a:ext cx="113572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SINGLETON</a:t>
            </a:r>
            <a:r>
              <a:rPr lang="it-IT" sz="2400" dirty="0"/>
              <a:t> : </a:t>
            </a:r>
            <a:r>
              <a:rPr lang="it-IT" dirty="0"/>
              <a:t>usato</a:t>
            </a:r>
            <a:r>
              <a:rPr lang="it-IT" b="0" i="0" dirty="0">
                <a:effectLst/>
              </a:rPr>
              <a:t> per rappresentare l’esistenza di un’unica sede di lavorazione, e come scelta progettuale per F2aFacade;</a:t>
            </a:r>
            <a:endParaRPr lang="it-IT" sz="2400" dirty="0">
              <a:effectLst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47F645-08EE-55E1-28CC-5FEA39518018}"/>
              </a:ext>
            </a:extLst>
          </p:cNvPr>
          <p:cNvSpPr txBox="1"/>
          <p:nvPr/>
        </p:nvSpPr>
        <p:spPr>
          <a:xfrm>
            <a:off x="581703" y="3361681"/>
            <a:ext cx="113572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OBSERVER </a:t>
            </a:r>
            <a:r>
              <a:rPr lang="it-IT" sz="2400" dirty="0"/>
              <a:t>: </a:t>
            </a:r>
            <a:r>
              <a:rPr lang="it-IT" dirty="0"/>
              <a:t>usato per notificare il cambio di stato delle stazioni nel modello alle </a:t>
            </a:r>
            <a:r>
              <a:rPr lang="it-IT" dirty="0" err="1"/>
              <a:t>view</a:t>
            </a:r>
            <a:r>
              <a:rPr lang="it-IT" dirty="0"/>
              <a:t> attraverso il controller  </a:t>
            </a:r>
            <a:endParaRPr lang="it-IT" sz="2400" dirty="0">
              <a:effectLst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B1CF846-7E34-DBDC-2A8A-9324AA5539EA}"/>
              </a:ext>
            </a:extLst>
          </p:cNvPr>
          <p:cNvSpPr txBox="1"/>
          <p:nvPr/>
        </p:nvSpPr>
        <p:spPr>
          <a:xfrm>
            <a:off x="581702" y="4199349"/>
            <a:ext cx="113572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STRATEGY </a:t>
            </a:r>
            <a:r>
              <a:rPr lang="it-IT" sz="2400" dirty="0">
                <a:latin typeface="Abadi" panose="020B0604020104020204" pitchFamily="34" charset="0"/>
              </a:rPr>
              <a:t>: </a:t>
            </a:r>
            <a:r>
              <a:rPr lang="it-IT" dirty="0">
                <a:latin typeface="Abadi" panose="020B0604020104020204" pitchFamily="34" charset="0"/>
              </a:rPr>
              <a:t>a</a:t>
            </a:r>
            <a:r>
              <a:rPr lang="it-IT" b="0" i="0" dirty="0">
                <a:effectLst/>
                <a:latin typeface="Abadi" panose="020B0604020104020204" pitchFamily="34" charset="0"/>
              </a:rPr>
              <a:t>bbiamo usato i pattern Strategy per favorire una maggiore estendibilità del codice nell’eventualità si voglia cambiare/aggiungere tipi di scontistica in fase di prenotazione di </a:t>
            </a:r>
          </a:p>
          <a:p>
            <a:r>
              <a:rPr lang="it-IT" b="0" i="0" dirty="0">
                <a:effectLst/>
                <a:latin typeface="Abadi" panose="020B0604020104020204" pitchFamily="34" charset="0"/>
              </a:rPr>
              <a:t>      una qualche lavorazione di un capo.</a:t>
            </a:r>
            <a:endParaRPr lang="it-IT" sz="2400" dirty="0">
              <a:effectLst/>
              <a:latin typeface="Abadi" panose="020B0604020104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43355D-7F67-621F-B0C7-DEEAD8D2FC64}"/>
              </a:ext>
            </a:extLst>
          </p:cNvPr>
          <p:cNvSpPr txBox="1"/>
          <p:nvPr/>
        </p:nvSpPr>
        <p:spPr>
          <a:xfrm>
            <a:off x="581702" y="5240583"/>
            <a:ext cx="113572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 </a:t>
            </a:r>
            <a:r>
              <a:rPr lang="it-IT" sz="2400" dirty="0"/>
              <a:t>: </a:t>
            </a:r>
            <a:r>
              <a:rPr lang="it-IT" dirty="0"/>
              <a:t>utilizzato per costruzione della strategy per la scontistica e per</a:t>
            </a:r>
          </a:p>
          <a:p>
            <a:r>
              <a:rPr lang="it-IT" dirty="0"/>
              <a:t>      la costruzione delle classi DAO.</a:t>
            </a:r>
            <a:endParaRPr lang="it-I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896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4EE83-080F-D2F6-D488-E805BAF6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8C109A-8903-398E-8E4C-B1C94470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Pattern FACADE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C285AC4-417B-7438-32F1-0D7793E4BAD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15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330C61FF-21F4-55A2-FC40-15EEB429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696434-2773-94AD-5AD2-573DB89A78F6}"/>
              </a:ext>
            </a:extLst>
          </p:cNvPr>
          <p:cNvSpPr txBox="1"/>
          <p:nvPr/>
        </p:nvSpPr>
        <p:spPr>
          <a:xfrm>
            <a:off x="581709" y="1601927"/>
            <a:ext cx="113572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effectLst/>
                <a:latin typeface="Helvetica Neue" panose="02000503000000020004" pitchFamily="2" charset="0"/>
              </a:rPr>
              <a:t>Il pattern FACADE si propone di risolvere il problema dell’accoppiamento tra singoli elementi di un sotto-sistema complesso mediante la definizione di un oggetto facciata.</a:t>
            </a:r>
          </a:p>
          <a:p>
            <a:r>
              <a:rPr lang="it-IT" sz="1600" dirty="0">
                <a:latin typeface="Helvetica Neue" panose="02000503000000020004" pitchFamily="2" charset="0"/>
              </a:rPr>
              <a:t>In questo caso F2aFacade si pone come intermediario tra i DAO (che si affacciano sul livello di persistenza) e i vari oggetti, così facendo si nasconde a questi ultimi una logica potenzialmente complessa e variabile.</a:t>
            </a:r>
            <a:endParaRPr lang="it-IT" sz="1600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10836F7-9280-2D44-83E3-16564B55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86" y="2757222"/>
            <a:ext cx="1742213" cy="36432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magine 8" descr="Immagine che contiene oscurità, nero, spazio, Universo&#10;&#10;Il contenuto generato dall'IA potrebbe non essere corretto.">
            <a:extLst>
              <a:ext uri="{FF2B5EF4-FFF2-40B4-BE49-F238E27FC236}">
                <a16:creationId xmlns:a16="http://schemas.microsoft.com/office/drawing/2014/main" id="{02099A36-BC03-CA39-A296-95D556850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105" y="2972465"/>
            <a:ext cx="7119560" cy="31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71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CA66F-F235-D20B-8C0E-F6E1205A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BB90D94-5190-3122-94D5-AF1CF2D6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DAO Design Pattern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27134C-0161-C73B-73ED-4DC8C651213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16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68E90962-5FBF-867A-51B5-81CD4858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DD02FF-B36B-F769-C7F8-01C1A28CA4A3}"/>
              </a:ext>
            </a:extLst>
          </p:cNvPr>
          <p:cNvSpPr txBox="1"/>
          <p:nvPr/>
        </p:nvSpPr>
        <p:spPr>
          <a:xfrm>
            <a:off x="581708" y="1616346"/>
            <a:ext cx="11227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effectLst/>
              </a:rPr>
              <a:t>Il pattern DAO prevede un oggetto di dominio che esponga le informazioni da rendere persistenti e un interfaccia che definisca alcuni metodi, quest’ultima verrà poi implementata dalle varie classi che connettono il dominio con lo specifico database.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DED9E9D-1296-318D-7095-4337D1A18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650" y="2602391"/>
            <a:ext cx="1923517" cy="4005443"/>
          </a:xfrm>
          <a:prstGeom prst="snip2DiagRect">
            <a:avLst>
              <a:gd name="adj1" fmla="val 0"/>
              <a:gd name="adj2" fmla="val 1052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460B86C-EBCF-FFB9-A885-A89601EA6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431" y="2602391"/>
            <a:ext cx="2103848" cy="38854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1284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D82E5-9DD8-42EB-7620-A363FBAA0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06A7BF3-B51B-B621-3295-C79BF422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694334"/>
            <a:ext cx="4815835" cy="2555953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6BFB0AA5-3F7E-630A-A6C5-800F406B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75166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Testing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29646F-4D06-0527-4A89-CADFE1EAA42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17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BECC0539-FC0F-9C7E-C17F-5981A6607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9D897F-7F93-325E-15AB-441D07586834}"/>
              </a:ext>
            </a:extLst>
          </p:cNvPr>
          <p:cNvSpPr txBox="1"/>
          <p:nvPr/>
        </p:nvSpPr>
        <p:spPr>
          <a:xfrm>
            <a:off x="581708" y="1616346"/>
            <a:ext cx="112278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Open Sans" panose="020B0606030504020204" pitchFamily="34" charset="0"/>
              </a:rPr>
              <a:t>Utilizzando la libreria </a:t>
            </a:r>
            <a:r>
              <a:rPr lang="it-IT" b="0" i="0" dirty="0" err="1">
                <a:effectLst/>
                <a:latin typeface="Open Sans" panose="020B0606030504020204" pitchFamily="34" charset="0"/>
              </a:rPr>
              <a:t>Junit</a:t>
            </a:r>
            <a:r>
              <a:rPr lang="it-IT" b="0" i="0" dirty="0">
                <a:effectLst/>
                <a:latin typeface="Open Sans" panose="020B0606030504020204" pitchFamily="34" charset="0"/>
              </a:rPr>
              <a:t> 4, abbiamo creato dei test sulle classi </a:t>
            </a:r>
            <a:r>
              <a:rPr lang="it-IT" dirty="0">
                <a:latin typeface="Open Sans" panose="020B0606030504020204" pitchFamily="34" charset="0"/>
              </a:rPr>
              <a:t>sw di dominio </a:t>
            </a:r>
            <a:r>
              <a:rPr lang="it-IT" b="0" i="0" dirty="0">
                <a:effectLst/>
                <a:latin typeface="Open Sans" panose="020B0606030504020204" pitchFamily="34" charset="0"/>
              </a:rPr>
              <a:t>per assicurarci che i metodi fondamentali del programma funzionino come previsto in risposta alle azioni principali che verranno intraprese nel corso dell’esecuzione del programma stesso.</a:t>
            </a:r>
            <a:endParaRPr lang="it-IT" dirty="0">
              <a:effectLst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81D776-76A3-8014-09F4-E026523B3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52" y="2626901"/>
            <a:ext cx="2667896" cy="2796160"/>
          </a:xfrm>
          <a:prstGeom prst="snip2DiagRect">
            <a:avLst>
              <a:gd name="adj1" fmla="val 0"/>
              <a:gd name="adj2" fmla="val 12603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6072F5-285B-6097-C735-7F97162F7616}"/>
              </a:ext>
            </a:extLst>
          </p:cNvPr>
          <p:cNvSpPr txBox="1"/>
          <p:nvPr/>
        </p:nvSpPr>
        <p:spPr>
          <a:xfrm>
            <a:off x="581708" y="5189387"/>
            <a:ext cx="1252062" cy="230397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t-IT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D2686D24-E8BB-66DE-9977-D4436F5976C5}"/>
              </a:ext>
            </a:extLst>
          </p:cNvPr>
          <p:cNvCxnSpPr>
            <a:cxnSpLocks/>
            <a:stCxn id="18" idx="0"/>
            <a:endCxn id="8" idx="1"/>
          </p:cNvCxnSpPr>
          <p:nvPr/>
        </p:nvCxnSpPr>
        <p:spPr>
          <a:xfrm rot="5400000" flipH="1" flipV="1">
            <a:off x="4565212" y="3687824"/>
            <a:ext cx="789101" cy="1358076"/>
          </a:xfrm>
          <a:prstGeom prst="curved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09E31B2C-D90E-E9B1-331D-B56DD531F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716" y="4761412"/>
            <a:ext cx="2196016" cy="1967047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B5FE14FC-C588-7568-BB74-820674CBE698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1833770" y="5304586"/>
            <a:ext cx="1348946" cy="440350"/>
          </a:xfrm>
          <a:prstGeom prst="curved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7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9F46-93E4-8569-4A5E-9B9C9B42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19AECB6-4CFD-8D98-8D1B-65D433FA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75166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GUI implementate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E331EF-1F7A-7144-F8D4-B2465CD5E46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18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28EA2DAA-0EDC-601E-946C-80A65E3F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A85F4DE-1961-EAF7-A654-887C1B386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22" y="2027038"/>
            <a:ext cx="1367592" cy="85595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EFB909C-92C7-1B93-F96F-A366F453A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54" y="3235187"/>
            <a:ext cx="1423572" cy="89099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88D5953-56E6-F59F-5214-B659DAF85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427" y="4556015"/>
            <a:ext cx="1423575" cy="89099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53BA39C-7A91-FE6F-0750-5368FD9FC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336" y="4556016"/>
            <a:ext cx="1423574" cy="89099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2EE86956-9EC9-2338-F458-35D92E0D081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1306484" y="2575552"/>
            <a:ext cx="352191" cy="967078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7E03C4C-502A-4EF0-F286-F169456CB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5343" y="3235187"/>
            <a:ext cx="1423575" cy="89099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816133C8-7D99-1160-BF3E-9606AA67E0B6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rot="16200000" flipH="1">
            <a:off x="2235529" y="2613584"/>
            <a:ext cx="352191" cy="891013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DD67C1DF-7F05-4C8E-5B13-0EA40DB94B97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rot="16200000" flipH="1">
            <a:off x="3120257" y="3863057"/>
            <a:ext cx="429832" cy="95608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C6610258-31B2-EE3E-B750-28754EE6E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192" y="1423165"/>
            <a:ext cx="1626677" cy="8591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63CC618B-9A52-1013-FA7A-2F9C9363FD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5542" y="2599934"/>
            <a:ext cx="1626677" cy="94535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8197057C-6885-2208-E799-A4A831E6C4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5542" y="3784490"/>
            <a:ext cx="1623665" cy="94399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0DE95C0-E6FB-9A00-12DE-683D12B18C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5542" y="4967679"/>
            <a:ext cx="1626678" cy="94399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C914E81-2B44-2B7A-3847-8CA51D62EA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1643" y="1396575"/>
            <a:ext cx="1625370" cy="91232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5198DE09-6CF1-22A4-E074-5902D17490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8064" y="2839444"/>
            <a:ext cx="1628949" cy="100611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FDA9FE32-7EB6-A29D-1336-DFC92CD602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2722" y="4144981"/>
            <a:ext cx="1119631" cy="201985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AE59ADF2-A377-94F4-9F0C-05C55DF2A4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2560" y="2926321"/>
            <a:ext cx="1387291" cy="175659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5790255-DC73-8CF9-0A4A-C4052027D9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50582" y="1646398"/>
            <a:ext cx="1523620" cy="94901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9DBD7200-A6EF-3DFA-8E26-53101618F747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 rot="16200000" flipH="1">
            <a:off x="5576893" y="2437946"/>
            <a:ext cx="317626" cy="6350"/>
          </a:xfrm>
          <a:prstGeom prst="curved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curvo 46">
            <a:extLst>
              <a:ext uri="{FF2B5EF4-FFF2-40B4-BE49-F238E27FC236}">
                <a16:creationId xmlns:a16="http://schemas.microsoft.com/office/drawing/2014/main" id="{E8D32F6B-AEEF-5482-2658-06CC699AB2BD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618529" y="3664138"/>
            <a:ext cx="239198" cy="1506"/>
          </a:xfrm>
          <a:prstGeom prst="curved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curvo 48">
            <a:extLst>
              <a:ext uri="{FF2B5EF4-FFF2-40B4-BE49-F238E27FC236}">
                <a16:creationId xmlns:a16="http://schemas.microsoft.com/office/drawing/2014/main" id="{71127E50-90E0-CF00-53F6-A216E849EB69}"/>
              </a:ext>
            </a:extLst>
          </p:cNvPr>
          <p:cNvCxnSpPr>
            <a:stCxn id="31" idx="2"/>
            <a:endCxn id="33" idx="0"/>
          </p:cNvCxnSpPr>
          <p:nvPr/>
        </p:nvCxnSpPr>
        <p:spPr>
          <a:xfrm rot="16200000" flipH="1">
            <a:off x="5618529" y="4847327"/>
            <a:ext cx="239198" cy="1506"/>
          </a:xfrm>
          <a:prstGeom prst="curved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curvo 50">
            <a:extLst>
              <a:ext uri="{FF2B5EF4-FFF2-40B4-BE49-F238E27FC236}">
                <a16:creationId xmlns:a16="http://schemas.microsoft.com/office/drawing/2014/main" id="{727CC85C-6609-3E85-1F74-8638B71FFC61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7738162" y="2573277"/>
            <a:ext cx="530545" cy="1789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curvo 52">
            <a:extLst>
              <a:ext uri="{FF2B5EF4-FFF2-40B4-BE49-F238E27FC236}">
                <a16:creationId xmlns:a16="http://schemas.microsoft.com/office/drawing/2014/main" id="{DEE08A11-FE66-BCA8-0B16-8043D667F06F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 rot="5400000">
            <a:off x="7852829" y="3995270"/>
            <a:ext cx="299421" cy="1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EEAA532F-3289-4AB0-3C5E-42A38AABD411}"/>
              </a:ext>
            </a:extLst>
          </p:cNvPr>
          <p:cNvCxnSpPr>
            <a:cxnSpLocks/>
            <a:stCxn id="39" idx="3"/>
            <a:endCxn id="41" idx="2"/>
          </p:cNvCxnSpPr>
          <p:nvPr/>
        </p:nvCxnSpPr>
        <p:spPr>
          <a:xfrm flipV="1">
            <a:off x="8562353" y="4682913"/>
            <a:ext cx="1463853" cy="471995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AC1C6CBA-33E6-D33C-8E81-791CF335D680}"/>
              </a:ext>
            </a:extLst>
          </p:cNvPr>
          <p:cNvCxnSpPr>
            <a:stCxn id="41" idx="0"/>
            <a:endCxn id="43" idx="2"/>
          </p:cNvCxnSpPr>
          <p:nvPr/>
        </p:nvCxnSpPr>
        <p:spPr>
          <a:xfrm rot="16200000" flipV="1">
            <a:off x="9853847" y="2753962"/>
            <a:ext cx="330904" cy="13814"/>
          </a:xfrm>
          <a:prstGeom prst="curved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A6C7CAC5-42D4-5D30-D46A-2EB1396F252F}"/>
              </a:ext>
            </a:extLst>
          </p:cNvPr>
          <p:cNvCxnSpPr>
            <a:cxnSpLocks/>
            <a:stCxn id="43" idx="0"/>
            <a:endCxn id="36" idx="0"/>
          </p:cNvCxnSpPr>
          <p:nvPr/>
        </p:nvCxnSpPr>
        <p:spPr>
          <a:xfrm rot="16200000" flipV="1">
            <a:off x="8883449" y="517455"/>
            <a:ext cx="249823" cy="2008064"/>
          </a:xfrm>
          <a:prstGeom prst="curvedConnector3">
            <a:avLst>
              <a:gd name="adj1" fmla="val 19150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curvo 95">
            <a:extLst>
              <a:ext uri="{FF2B5EF4-FFF2-40B4-BE49-F238E27FC236}">
                <a16:creationId xmlns:a16="http://schemas.microsoft.com/office/drawing/2014/main" id="{3738A14E-8A5F-5911-7CBF-844718217D1A}"/>
              </a:ext>
            </a:extLst>
          </p:cNvPr>
          <p:cNvCxnSpPr>
            <a:stCxn id="27" idx="3"/>
            <a:endCxn id="36" idx="1"/>
          </p:cNvCxnSpPr>
          <p:nvPr/>
        </p:nvCxnSpPr>
        <p:spPr>
          <a:xfrm>
            <a:off x="6545869" y="1852737"/>
            <a:ext cx="645774" cy="12700"/>
          </a:xfrm>
          <a:prstGeom prst="curved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curvo 100">
            <a:extLst>
              <a:ext uri="{FF2B5EF4-FFF2-40B4-BE49-F238E27FC236}">
                <a16:creationId xmlns:a16="http://schemas.microsoft.com/office/drawing/2014/main" id="{565D0B5C-2D4E-0833-26E4-482E41E39888}"/>
              </a:ext>
            </a:extLst>
          </p:cNvPr>
          <p:cNvCxnSpPr>
            <a:stCxn id="15" idx="3"/>
            <a:endCxn id="4" idx="3"/>
          </p:cNvCxnSpPr>
          <p:nvPr/>
        </p:nvCxnSpPr>
        <p:spPr>
          <a:xfrm flipH="1" flipV="1">
            <a:off x="2649914" y="2455017"/>
            <a:ext cx="919004" cy="1225668"/>
          </a:xfrm>
          <a:prstGeom prst="curvedConnector3">
            <a:avLst>
              <a:gd name="adj1" fmla="val -2487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curvo 102">
            <a:extLst>
              <a:ext uri="{FF2B5EF4-FFF2-40B4-BE49-F238E27FC236}">
                <a16:creationId xmlns:a16="http://schemas.microsoft.com/office/drawing/2014/main" id="{53C6CBFB-0D4F-97FE-5582-AD03D1F4D537}"/>
              </a:ext>
            </a:extLst>
          </p:cNvPr>
          <p:cNvCxnSpPr>
            <a:stCxn id="5" idx="1"/>
            <a:endCxn id="4" idx="1"/>
          </p:cNvCxnSpPr>
          <p:nvPr/>
        </p:nvCxnSpPr>
        <p:spPr>
          <a:xfrm rot="10800000" flipH="1">
            <a:off x="287254" y="2455017"/>
            <a:ext cx="995068" cy="1225668"/>
          </a:xfrm>
          <a:prstGeom prst="curvedConnector3">
            <a:avLst>
              <a:gd name="adj1" fmla="val -18379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curvo 104">
            <a:extLst>
              <a:ext uri="{FF2B5EF4-FFF2-40B4-BE49-F238E27FC236}">
                <a16:creationId xmlns:a16="http://schemas.microsoft.com/office/drawing/2014/main" id="{CD2C9487-DF75-0540-40CC-F7093791CBD2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rot="5400000">
            <a:off x="2137711" y="3836595"/>
            <a:ext cx="429833" cy="1009008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ttore curvo 111">
            <a:extLst>
              <a:ext uri="{FF2B5EF4-FFF2-40B4-BE49-F238E27FC236}">
                <a16:creationId xmlns:a16="http://schemas.microsoft.com/office/drawing/2014/main" id="{AD125D8A-7410-7534-C22C-7304E41ED52C}"/>
              </a:ext>
            </a:extLst>
          </p:cNvPr>
          <p:cNvCxnSpPr>
            <a:stCxn id="6" idx="1"/>
            <a:endCxn id="8" idx="3"/>
          </p:cNvCxnSpPr>
          <p:nvPr/>
        </p:nvCxnSpPr>
        <p:spPr>
          <a:xfrm rot="10800000">
            <a:off x="2559911" y="5001514"/>
            <a:ext cx="541517" cy="12700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138ABF85-9EC6-6198-E647-685ED46C9C28}"/>
              </a:ext>
            </a:extLst>
          </p:cNvPr>
          <p:cNvSpPr txBox="1"/>
          <p:nvPr/>
        </p:nvSpPr>
        <p:spPr>
          <a:xfrm>
            <a:off x="639635" y="1549366"/>
            <a:ext cx="26012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solidFill>
                  <a:schemeClr val="accent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UC1 e UC2</a:t>
            </a:r>
          </a:p>
        </p:txBody>
      </p: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2764019D-B7C3-7BB4-6381-D4F6AE9AEB72}"/>
              </a:ext>
            </a:extLst>
          </p:cNvPr>
          <p:cNvSpPr txBox="1"/>
          <p:nvPr/>
        </p:nvSpPr>
        <p:spPr>
          <a:xfrm>
            <a:off x="4855869" y="6006194"/>
            <a:ext cx="175332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solidFill>
                  <a:schemeClr val="accent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UC3</a:t>
            </a:r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E9786B8B-5689-5514-0741-46E6FDDFEFB4}"/>
              </a:ext>
            </a:extLst>
          </p:cNvPr>
          <p:cNvSpPr txBox="1"/>
          <p:nvPr/>
        </p:nvSpPr>
        <p:spPr>
          <a:xfrm>
            <a:off x="8307176" y="832372"/>
            <a:ext cx="140236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solidFill>
                  <a:srgbClr val="00B05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UC5 e UC6</a:t>
            </a:r>
          </a:p>
        </p:txBody>
      </p:sp>
    </p:spTree>
    <p:extLst>
      <p:ext uri="{BB962C8B-B14F-4D97-AF65-F5344CB8AC3E}">
        <p14:creationId xmlns:p14="http://schemas.microsoft.com/office/powerpoint/2010/main" val="238363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Grazie</a:t>
            </a:r>
          </a:p>
        </p:txBody>
      </p:sp>
      <p:pic>
        <p:nvPicPr>
          <p:cNvPr id="14" name="Segnaposto immagine 13" descr="Persone che lavorano in un ufficio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Segnaposto immagine 15" descr="Persone in un ufficio che discutono di lavoro su un portatile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Segnaposto immagine 17" descr="Layout di schizzi di progettazione di siti Web su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0"/>
            <a:ext cx="3034145" cy="121059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Fabio Colombo</a:t>
            </a:r>
          </a:p>
          <a:p>
            <a:pPr rtl="0"/>
            <a:r>
              <a:rPr lang="it-IT" dirty="0"/>
              <a:t>Andrea Giovanni Padovano</a:t>
            </a:r>
          </a:p>
          <a:p>
            <a:pPr rtl="0"/>
            <a:r>
              <a:rPr lang="it-IT" dirty="0"/>
              <a:t>Andrea Daglio</a:t>
            </a:r>
          </a:p>
          <a:p>
            <a:pPr rtl="0"/>
            <a:endParaRPr lang="it-IT" dirty="0"/>
          </a:p>
        </p:txBody>
      </p:sp>
      <p:pic>
        <p:nvPicPr>
          <p:cNvPr id="28" name="Segnaposto immagine 27" descr="Donna d'affari che rivede memo su un muro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D9C052B0-2D40-DE32-C705-8C58B8EE3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Agenda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Introduzione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UML di dominio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Librerie Utilizzate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Modello ER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Unified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</p:txBody>
      </p:sp>
      <p:sp>
        <p:nvSpPr>
          <p:cNvPr id="21" name="Segnaposto piè di pagina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lang="it-IT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r>
              <a:rPr lang="it-IT" sz="120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Titolo Presentazione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/>
              <a:t>2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6C7F10AF-AFFD-C36F-E19E-676728C9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23">
            <a:extLst>
              <a:ext uri="{FF2B5EF4-FFF2-40B4-BE49-F238E27FC236}">
                <a16:creationId xmlns:a16="http://schemas.microsoft.com/office/drawing/2014/main" id="{D5C965F1-0D0D-A43A-2B50-6638352F2EE8}"/>
              </a:ext>
            </a:extLst>
          </p:cNvPr>
          <p:cNvSpPr txBox="1">
            <a:spLocks/>
          </p:cNvSpPr>
          <p:nvPr/>
        </p:nvSpPr>
        <p:spPr>
          <a:xfrm>
            <a:off x="6274027" y="4536020"/>
            <a:ext cx="1913128" cy="1075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Modello architetturale</a:t>
            </a:r>
          </a:p>
        </p:txBody>
      </p:sp>
      <p:sp>
        <p:nvSpPr>
          <p:cNvPr id="5" name="Segnaposto testo 23">
            <a:extLst>
              <a:ext uri="{FF2B5EF4-FFF2-40B4-BE49-F238E27FC236}">
                <a16:creationId xmlns:a16="http://schemas.microsoft.com/office/drawing/2014/main" id="{2576F6A5-315E-F0FD-1D0A-01F364CD407C}"/>
              </a:ext>
            </a:extLst>
          </p:cNvPr>
          <p:cNvSpPr txBox="1">
            <a:spLocks/>
          </p:cNvSpPr>
          <p:nvPr/>
        </p:nvSpPr>
        <p:spPr>
          <a:xfrm>
            <a:off x="5235813" y="2826795"/>
            <a:ext cx="1913128" cy="1075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DAO Pattern Design</a:t>
            </a:r>
          </a:p>
        </p:txBody>
      </p:sp>
      <p:sp>
        <p:nvSpPr>
          <p:cNvPr id="6" name="Segnaposto testo 23">
            <a:extLst>
              <a:ext uri="{FF2B5EF4-FFF2-40B4-BE49-F238E27FC236}">
                <a16:creationId xmlns:a16="http://schemas.microsoft.com/office/drawing/2014/main" id="{1680726F-91B1-AA29-F4E9-D096BCA39EAE}"/>
              </a:ext>
            </a:extLst>
          </p:cNvPr>
          <p:cNvSpPr txBox="1">
            <a:spLocks/>
          </p:cNvSpPr>
          <p:nvPr/>
        </p:nvSpPr>
        <p:spPr>
          <a:xfrm>
            <a:off x="10366215" y="1053755"/>
            <a:ext cx="1913128" cy="1075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Casi d’uso e diagramma</a:t>
            </a:r>
          </a:p>
        </p:txBody>
      </p:sp>
      <p:sp>
        <p:nvSpPr>
          <p:cNvPr id="7" name="Segnaposto testo 23">
            <a:extLst>
              <a:ext uri="{FF2B5EF4-FFF2-40B4-BE49-F238E27FC236}">
                <a16:creationId xmlns:a16="http://schemas.microsoft.com/office/drawing/2014/main" id="{85EF9508-6C6E-84EA-8DB3-F0A368F4DBE3}"/>
              </a:ext>
            </a:extLst>
          </p:cNvPr>
          <p:cNvSpPr txBox="1">
            <a:spLocks/>
          </p:cNvSpPr>
          <p:nvPr/>
        </p:nvSpPr>
        <p:spPr>
          <a:xfrm>
            <a:off x="10366215" y="4626559"/>
            <a:ext cx="1913128" cy="1075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Pattern utilizzati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3" y="714010"/>
            <a:ext cx="5117162" cy="132556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Introduzione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6723" y="2484962"/>
            <a:ext cx="4260180" cy="84995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F2A </a:t>
            </a:r>
            <a:r>
              <a:rPr lang="it-IT" dirty="0" err="1"/>
              <a:t>Laundry</a:t>
            </a:r>
            <a:r>
              <a:rPr lang="it-IT" dirty="0"/>
              <a:t> Service è una soluzione innovativa nata per trasformare la vecchia esperienza della classica lavanderia a gettoni in qualcosa di più comodo e user-friendly</a:t>
            </a:r>
          </a:p>
          <a:p>
            <a:pPr rtl="0"/>
            <a:endParaRPr lang="it-IT" dirty="0"/>
          </a:p>
        </p:txBody>
      </p:sp>
      <p:sp>
        <p:nvSpPr>
          <p:cNvPr id="6" name="Figura a mano libera: Figur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it-IT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/>
              <a:t>3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850615EC-AE22-B216-F908-1FB71F07F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77C2044-9742-A2FA-9072-569E5E5D66D9}"/>
              </a:ext>
            </a:extLst>
          </p:cNvPr>
          <p:cNvSpPr txBox="1"/>
          <p:nvPr/>
        </p:nvSpPr>
        <p:spPr>
          <a:xfrm>
            <a:off x="509573" y="2066179"/>
            <a:ext cx="2932366" cy="37178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solidFill>
                  <a:schemeClr val="tx2">
                    <a:lumMod val="75000"/>
                    <a:lumOff val="25000"/>
                  </a:schemeClr>
                </a:solidFill>
                <a:ea typeface="微软雅黑"/>
                <a:cs typeface="Posterama" panose="020B0504020200020000" pitchFamily="34" charset="0"/>
              </a:rPr>
              <a:t>Cos’è F2A </a:t>
            </a:r>
            <a:r>
              <a:rPr lang="it-IT" sz="1800" dirty="0" err="1">
                <a:solidFill>
                  <a:schemeClr val="tx2">
                    <a:lumMod val="75000"/>
                    <a:lumOff val="25000"/>
                  </a:schemeClr>
                </a:solidFill>
                <a:ea typeface="微软雅黑"/>
                <a:cs typeface="Posterama" panose="020B0504020200020000" pitchFamily="34" charset="0"/>
              </a:rPr>
              <a:t>Laundry</a:t>
            </a:r>
            <a:r>
              <a:rPr lang="it-IT" sz="1800" dirty="0">
                <a:solidFill>
                  <a:schemeClr val="tx2">
                    <a:lumMod val="75000"/>
                    <a:lumOff val="25000"/>
                  </a:schemeClr>
                </a:solidFill>
                <a:ea typeface="微软雅黑"/>
                <a:cs typeface="Posterama" panose="020B0504020200020000" pitchFamily="34" charset="0"/>
              </a:rPr>
              <a:t> Service?</a:t>
            </a:r>
          </a:p>
        </p:txBody>
      </p:sp>
      <p:sp>
        <p:nvSpPr>
          <p:cNvPr id="8" name="Segnaposto testo 19">
            <a:extLst>
              <a:ext uri="{FF2B5EF4-FFF2-40B4-BE49-F238E27FC236}">
                <a16:creationId xmlns:a16="http://schemas.microsoft.com/office/drawing/2014/main" id="{0168A7F9-A5A1-4C7B-0013-AA9F6C2A7DA1}"/>
              </a:ext>
            </a:extLst>
          </p:cNvPr>
          <p:cNvSpPr txBox="1">
            <a:spLocks/>
          </p:cNvSpPr>
          <p:nvPr/>
        </p:nvSpPr>
        <p:spPr>
          <a:xfrm>
            <a:off x="506723" y="4182555"/>
            <a:ext cx="4260180" cy="1283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La piattaforma di F2A è stata pensata per garantire ai futuri clienti un servizio presso cui prenotare, depositare e ritirare i propri capi.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7ABED4-0E7E-74B2-95DE-5F2F86660137}"/>
              </a:ext>
            </a:extLst>
          </p:cNvPr>
          <p:cNvSpPr txBox="1"/>
          <p:nvPr/>
        </p:nvSpPr>
        <p:spPr>
          <a:xfrm>
            <a:off x="506723" y="3810767"/>
            <a:ext cx="1664283" cy="37178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solidFill>
                  <a:schemeClr val="tx2">
                    <a:lumMod val="75000"/>
                    <a:lumOff val="25000"/>
                  </a:schemeClr>
                </a:solidFill>
                <a:ea typeface="微软雅黑"/>
                <a:cs typeface="Posterama" panose="020B0504020200020000" pitchFamily="34" charset="0"/>
              </a:rPr>
              <a:t>Idea e obiettivi</a:t>
            </a:r>
          </a:p>
        </p:txBody>
      </p:sp>
      <p:pic>
        <p:nvPicPr>
          <p:cNvPr id="14" name="Segnaposto immagine 13" descr="Immagine che contiene elettrodomestico, interno, allineato&#10;&#10;Il contenuto generato dall'IA potrebbe non essere corretto.">
            <a:extLst>
              <a:ext uri="{FF2B5EF4-FFF2-40B4-BE49-F238E27FC236}">
                <a16:creationId xmlns:a16="http://schemas.microsoft.com/office/drawing/2014/main" id="{2DE11041-497B-5E92-BAB8-0D2A13648655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 l="18690" r="18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Progettazione: </a:t>
            </a:r>
            <a:r>
              <a:rPr lang="it-IT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Unified</a:t>
            </a:r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Process</a:t>
            </a:r>
            <a:endParaRPr lang="it-IT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4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5EC3D14E-3509-15E6-28CA-386C9090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D59C9D7-C378-AADA-2414-EB29207B2956}"/>
              </a:ext>
            </a:extLst>
          </p:cNvPr>
          <p:cNvSpPr txBox="1"/>
          <p:nvPr/>
        </p:nvSpPr>
        <p:spPr>
          <a:xfrm>
            <a:off x="691996" y="1535502"/>
            <a:ext cx="982360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Abbiamo sfruttato il modello di progettazione UP avendo la necessità di affrontare le fasi di ciclo di vita del prodotto finale in modo iterativo e incrementale </a:t>
            </a:r>
          </a:p>
        </p:txBody>
      </p:sp>
      <p:pic>
        <p:nvPicPr>
          <p:cNvPr id="18" name="Immagine 17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49E395E-AAF2-9D70-157E-FC99966C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06" b="11070"/>
          <a:stretch/>
        </p:blipFill>
        <p:spPr>
          <a:xfrm>
            <a:off x="1366688" y="2290778"/>
            <a:ext cx="8474220" cy="43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98BDDF-E32B-059A-55EC-AA4E4782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Progettazione: </a:t>
            </a:r>
            <a:r>
              <a:rPr lang="it-IT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Unified</a:t>
            </a:r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Process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9B45E6-A8E6-59DB-F752-C07E766B2DE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it-IT" altLang="zh-CN" smtClean="0"/>
              <a:pPr rtl="0"/>
              <a:t>5</a:t>
            </a:fld>
            <a:endParaRPr lang="it-IT" altLang="zh-CN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0D701E7-E8E6-753F-4A29-25C333FD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44" y="2834561"/>
            <a:ext cx="10996749" cy="48250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2319B7-4548-87D0-D1E8-32B46E990A5C}"/>
              </a:ext>
            </a:extLst>
          </p:cNvPr>
          <p:cNvSpPr txBox="1"/>
          <p:nvPr/>
        </p:nvSpPr>
        <p:spPr>
          <a:xfrm>
            <a:off x="301924" y="3623732"/>
            <a:ext cx="3223292" cy="47170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dirty="0">
                <a:ea typeface="微软雅黑"/>
                <a:cs typeface="Posterama" panose="020B0504020200020000" pitchFamily="34" charset="0"/>
              </a:rPr>
              <a:t>- Studio di Fattibilità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b="1" dirty="0">
                <a:ea typeface="微软雅黑"/>
                <a:cs typeface="Posterama" panose="020B0504020200020000" pitchFamily="34" charset="0"/>
              </a:rPr>
              <a:t>MILESTONE</a:t>
            </a:r>
            <a:r>
              <a:rPr lang="it-IT" sz="1200" dirty="0">
                <a:ea typeface="微软雅黑"/>
                <a:cs typeface="Posterama" panose="020B0504020200020000" pitchFamily="34" charset="0"/>
              </a:rPr>
              <a:t>: Proseguire con il progetto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050C228-CC57-1FF7-A962-B8119C5A3F2D}"/>
              </a:ext>
            </a:extLst>
          </p:cNvPr>
          <p:cNvSpPr txBox="1"/>
          <p:nvPr/>
        </p:nvSpPr>
        <p:spPr>
          <a:xfrm>
            <a:off x="3208930" y="3536418"/>
            <a:ext cx="3490123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dirty="0">
                <a:ea typeface="微软雅黑"/>
                <a:cs typeface="Posterama" panose="020B0504020200020000" pitchFamily="34" charset="0"/>
              </a:rPr>
              <a:t>- prima stesura dei documenti:</a:t>
            </a:r>
            <a:br>
              <a:rPr lang="it-IT" sz="1200" dirty="0">
                <a:ea typeface="微软雅黑"/>
                <a:cs typeface="Posterama" panose="020B0504020200020000" pitchFamily="34" charset="0"/>
              </a:rPr>
            </a:br>
            <a:r>
              <a:rPr lang="it-IT" sz="1200" dirty="0">
                <a:ea typeface="微软雅黑"/>
                <a:cs typeface="Posterama" panose="020B0504020200020000" pitchFamily="34" charset="0"/>
              </a:rPr>
              <a:t>-Di visione</a:t>
            </a:r>
            <a:br>
              <a:rPr lang="it-IT" sz="1200" dirty="0">
                <a:ea typeface="微软雅黑"/>
                <a:cs typeface="Posterama" panose="020B0504020200020000" pitchFamily="34" charset="0"/>
              </a:rPr>
            </a:br>
            <a:r>
              <a:rPr lang="it-IT" sz="1200" dirty="0">
                <a:ea typeface="微软雅黑"/>
                <a:cs typeface="Posterama" panose="020B0504020200020000" pitchFamily="34" charset="0"/>
              </a:rPr>
              <a:t>- Di Specifica dei Requisiti</a:t>
            </a:r>
            <a:br>
              <a:rPr lang="it-IT" sz="1200" dirty="0">
                <a:ea typeface="微软雅黑"/>
                <a:cs typeface="Posterama" panose="020B0504020200020000" pitchFamily="34" charset="0"/>
              </a:rPr>
            </a:br>
            <a:r>
              <a:rPr lang="it-IT" sz="1200" dirty="0">
                <a:ea typeface="微软雅黑"/>
                <a:cs typeface="Posterama" panose="020B0504020200020000" pitchFamily="34" charset="0"/>
              </a:rPr>
              <a:t>- Dei Casi D’uso (anche diagramma)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dirty="0">
                <a:ea typeface="微软雅黑"/>
                <a:cs typeface="Posterama" panose="020B0504020200020000" pitchFamily="34" charset="0"/>
              </a:rPr>
              <a:t> - Scelta Architettura: MVC ibrida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b="1" dirty="0">
                <a:ea typeface="微软雅黑"/>
                <a:cs typeface="Posterama" panose="020B0504020200020000" pitchFamily="34" charset="0"/>
              </a:rPr>
              <a:t>   MILESTONE</a:t>
            </a:r>
            <a:r>
              <a:rPr lang="it-IT" sz="1200" dirty="0">
                <a:ea typeface="微软雅黑"/>
                <a:cs typeface="Posterama" panose="020B0504020200020000" pitchFamily="34" charset="0"/>
              </a:rPr>
              <a:t>: Architettura del ciclo di vita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t-IT" sz="1200" dirty="0"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D48E51-14CB-3B17-F1E5-603FC5828F2E}"/>
              </a:ext>
            </a:extLst>
          </p:cNvPr>
          <p:cNvSpPr txBox="1"/>
          <p:nvPr/>
        </p:nvSpPr>
        <p:spPr>
          <a:xfrm>
            <a:off x="6699053" y="3536418"/>
            <a:ext cx="251864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dirty="0">
                <a:ea typeface="微软雅黑"/>
                <a:cs typeface="Posterama" panose="020B0504020200020000" pitchFamily="34" charset="0"/>
              </a:rPr>
              <a:t>- sviluppo componenti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dirty="0">
                <a:ea typeface="微软雅黑"/>
                <a:cs typeface="Posterama" panose="020B0504020200020000" pitchFamily="34" charset="0"/>
              </a:rPr>
              <a:t>- implementazione funzionalità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dirty="0">
                <a:ea typeface="微软雅黑"/>
                <a:cs typeface="Posterama" panose="020B0504020200020000" pitchFamily="34" charset="0"/>
              </a:rPr>
              <a:t>- test di unità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b="1" dirty="0">
                <a:ea typeface="微软雅黑"/>
                <a:cs typeface="Posterama" panose="020B0504020200020000" pitchFamily="34" charset="0"/>
              </a:rPr>
              <a:t>MILESTONE</a:t>
            </a:r>
            <a:r>
              <a:rPr lang="it-IT" sz="1200" dirty="0">
                <a:ea typeface="微软雅黑"/>
                <a:cs typeface="Posterama" panose="020B0504020200020000" pitchFamily="34" charset="0"/>
              </a:rPr>
              <a:t>: prima beta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B8D8C6-B827-243F-AD06-17100AF134C9}"/>
              </a:ext>
            </a:extLst>
          </p:cNvPr>
          <p:cNvSpPr txBox="1"/>
          <p:nvPr/>
        </p:nvSpPr>
        <p:spPr>
          <a:xfrm>
            <a:off x="9650576" y="3536418"/>
            <a:ext cx="189738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1200" dirty="0">
                <a:ea typeface="微软雅黑"/>
                <a:cs typeface="Posterama" panose="020B0504020200020000" pitchFamily="34" charset="0"/>
              </a:rPr>
              <a:t>Il sistema non è ancora stato reso disponibile all’utente finale</a:t>
            </a:r>
          </a:p>
        </p:txBody>
      </p:sp>
    </p:spTree>
    <p:extLst>
      <p:ext uri="{BB962C8B-B14F-4D97-AF65-F5344CB8AC3E}">
        <p14:creationId xmlns:p14="http://schemas.microsoft.com/office/powerpoint/2010/main" val="143400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Linguaggi e librerie utilizzate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6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13B3A495-CAB5-563E-BBEB-28269E12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9A1679E-BF64-3451-57D1-7BB1819CAF18}"/>
              </a:ext>
            </a:extLst>
          </p:cNvPr>
          <p:cNvSpPr txBox="1"/>
          <p:nvPr/>
        </p:nvSpPr>
        <p:spPr>
          <a:xfrm>
            <a:off x="471573" y="2686888"/>
            <a:ext cx="1124884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000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Javax.swing</a:t>
            </a:r>
            <a:r>
              <a:rPr lang="it-IT" sz="2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e </a:t>
            </a:r>
            <a:r>
              <a:rPr lang="it-IT" sz="2000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javax.awt</a:t>
            </a:r>
            <a:r>
              <a:rPr lang="it-IT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 per la creazione dell’interfaccia grafica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D606837-07E2-BFE3-6548-C62C2D6A408B}"/>
              </a:ext>
            </a:extLst>
          </p:cNvPr>
          <p:cNvSpPr txBox="1"/>
          <p:nvPr/>
        </p:nvSpPr>
        <p:spPr>
          <a:xfrm>
            <a:off x="471574" y="3370486"/>
            <a:ext cx="1124884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000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Junit</a:t>
            </a:r>
            <a:r>
              <a:rPr lang="it-IT" sz="2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4.1 </a:t>
            </a:r>
            <a:r>
              <a:rPr lang="it-IT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 per fase di testing del sw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D0B6BE-19C3-57FD-DE8D-C7E226316C51}"/>
              </a:ext>
            </a:extLst>
          </p:cNvPr>
          <p:cNvSpPr txBox="1"/>
          <p:nvPr/>
        </p:nvSpPr>
        <p:spPr>
          <a:xfrm>
            <a:off x="471573" y="3984515"/>
            <a:ext cx="1124884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000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mySql</a:t>
            </a:r>
            <a:r>
              <a:rPr lang="it-IT" sz="2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-Connector j 8.0.19</a:t>
            </a:r>
            <a:r>
              <a:rPr lang="it-IT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 per garantire la persistenza dei dati attraverso una connessione locale a database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F453974-6CBC-E56B-8B14-592A6F2E2891}"/>
              </a:ext>
            </a:extLst>
          </p:cNvPr>
          <p:cNvSpPr txBox="1"/>
          <p:nvPr/>
        </p:nvSpPr>
        <p:spPr>
          <a:xfrm>
            <a:off x="471574" y="2048571"/>
            <a:ext cx="1124884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it-IT" sz="2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Java SE 22 </a:t>
            </a:r>
            <a:r>
              <a:rPr lang="it-IT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 per la stesura del codice</a:t>
            </a: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olo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Casi d’uso</a:t>
            </a:r>
          </a:p>
        </p:txBody>
      </p:sp>
      <p:sp>
        <p:nvSpPr>
          <p:cNvPr id="29" name="Segnaposto testo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8320" y="4416565"/>
            <a:ext cx="2171025" cy="50639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Registrazione/Login</a:t>
            </a:r>
          </a:p>
          <a:p>
            <a:pPr rtl="0"/>
            <a:endParaRPr lang="it-IT" altLang="en-US" dirty="0"/>
          </a:p>
        </p:txBody>
      </p:sp>
      <p:sp>
        <p:nvSpPr>
          <p:cNvPr id="30" name="Segnaposto testo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8321" y="5007731"/>
            <a:ext cx="2075994" cy="8111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Registrazione/Login presso un totem all’interno di un negozio F2AService</a:t>
            </a:r>
          </a:p>
          <a:p>
            <a:pPr rtl="0"/>
            <a:endParaRPr lang="it-IT" altLang="en-US" dirty="0"/>
          </a:p>
        </p:txBody>
      </p:sp>
      <p:sp>
        <p:nvSpPr>
          <p:cNvPr id="37" name="Segnaposto testo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Deposito e ritiro capi</a:t>
            </a:r>
          </a:p>
          <a:p>
            <a:pPr rtl="0"/>
            <a:endParaRPr lang="it-IT" altLang="en-US" dirty="0"/>
          </a:p>
        </p:txBody>
      </p:sp>
      <p:sp>
        <p:nvSpPr>
          <p:cNvPr id="38" name="Segnaposto testo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792583" y="5007731"/>
            <a:ext cx="2060396" cy="8111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Fase di prelevamento di un capo e redazione prenotazione per la lavorazione dello stesso + ritiro da parte del cliente del capo presso un negozio</a:t>
            </a:r>
          </a:p>
          <a:p>
            <a:pPr rtl="0"/>
            <a:endParaRPr lang="it-IT" altLang="en-US" dirty="0"/>
          </a:p>
        </p:txBody>
      </p:sp>
      <p:sp>
        <p:nvSpPr>
          <p:cNvPr id="39" name="Segnaposto testo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Lavorazione Capi</a:t>
            </a:r>
          </a:p>
          <a:p>
            <a:pPr rtl="0"/>
            <a:endParaRPr lang="it-IT" altLang="en-US" dirty="0"/>
          </a:p>
        </p:txBody>
      </p:sp>
      <p:sp>
        <p:nvSpPr>
          <p:cNvPr id="40" name="Segnaposto testo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Capo attraversa diverse fasi di lavorazione all’interno della sede centrale </a:t>
            </a:r>
          </a:p>
        </p:txBody>
      </p:sp>
      <p:sp>
        <p:nvSpPr>
          <p:cNvPr id="41" name="Segnaposto testo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Manutenzione macchinari</a:t>
            </a:r>
          </a:p>
          <a:p>
            <a:pPr rtl="0"/>
            <a:endParaRPr lang="it-IT" altLang="en-US" dirty="0"/>
          </a:p>
        </p:txBody>
      </p:sp>
      <p:sp>
        <p:nvSpPr>
          <p:cNvPr id="42" name="Segnaposto testo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50339" y="5007730"/>
            <a:ext cx="1691687" cy="1082351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dirty="0"/>
              <a:t>Manutenzione in seguito a guasti imprevisti sulle stazioni</a:t>
            </a:r>
          </a:p>
        </p:txBody>
      </p:sp>
      <p:sp>
        <p:nvSpPr>
          <p:cNvPr id="43" name="Segnaposto testo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303686" y="4416565"/>
            <a:ext cx="2166954" cy="50639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Consultazione + svolgimento ticket</a:t>
            </a:r>
          </a:p>
          <a:p>
            <a:pPr rtl="0"/>
            <a:endParaRPr lang="it-IT" altLang="en-US" dirty="0"/>
          </a:p>
        </p:txBody>
      </p:sp>
      <p:sp>
        <p:nvSpPr>
          <p:cNvPr id="50" name="Segnaposto testo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353802" y="5007731"/>
            <a:ext cx="2116838" cy="8111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Attività di ritiro/consegna dei capi prima e dopo la lavorazione degli stessi</a:t>
            </a:r>
          </a:p>
          <a:p>
            <a:pPr rtl="0"/>
            <a:endParaRPr lang="it-IT" alt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7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AB052E89-E691-ECC5-73A0-43F5180F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egnaposto immagine 6" descr="Immagine che contiene calzature, vestiti, Blu elettrico, persona&#10;&#10;Il contenuto generato dall'IA potrebbe non essere corretto.">
            <a:extLst>
              <a:ext uri="{FF2B5EF4-FFF2-40B4-BE49-F238E27FC236}">
                <a16:creationId xmlns:a16="http://schemas.microsoft.com/office/drawing/2014/main" id="{DFDEFBC7-9A1D-3258-7581-7C206D55F201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4"/>
          <a:srcRect l="5948" r="5948"/>
          <a:stretch>
            <a:fillRect/>
          </a:stretch>
        </p:blipFill>
        <p:spPr/>
      </p:pic>
      <p:pic>
        <p:nvPicPr>
          <p:cNvPr id="15" name="Segnaposto immagine 14" descr="Immagine che contiene Appendiabiti, vestiti, lavanderia, boutique&#10;&#10;Il contenuto generato dall'IA potrebbe non essere corretto.">
            <a:extLst>
              <a:ext uri="{FF2B5EF4-FFF2-40B4-BE49-F238E27FC236}">
                <a16:creationId xmlns:a16="http://schemas.microsoft.com/office/drawing/2014/main" id="{18F30437-3FE1-A6A8-0928-E038E2105890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5"/>
          <a:srcRect l="28901" r="23159" b="-3137"/>
          <a:stretch/>
        </p:blipFill>
        <p:spPr>
          <a:xfrm>
            <a:off x="3109346" y="2073439"/>
            <a:ext cx="1621032" cy="1841551"/>
          </a:xfrm>
        </p:spPr>
      </p:pic>
      <p:pic>
        <p:nvPicPr>
          <p:cNvPr id="19" name="Segnaposto immagine 18" descr="Immagine che contiene elettrodomestico, elettrodomestico da cucina, Elettrodomestico, lavabiancheria&#10;&#10;Il contenuto generato dall'IA potrebbe non essere corretto.">
            <a:extLst>
              <a:ext uri="{FF2B5EF4-FFF2-40B4-BE49-F238E27FC236}">
                <a16:creationId xmlns:a16="http://schemas.microsoft.com/office/drawing/2014/main" id="{91AAF4D1-2DA5-5E12-45DF-232F1846A480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6"/>
          <a:srcRect l="6720" r="6943"/>
          <a:stretch/>
        </p:blipFill>
        <p:spPr>
          <a:xfrm>
            <a:off x="5200082" y="2073439"/>
            <a:ext cx="1621032" cy="1841551"/>
          </a:xfrm>
        </p:spPr>
      </p:pic>
      <p:pic>
        <p:nvPicPr>
          <p:cNvPr id="23" name="Segnaposto immagine 22" descr="Immagine che contiene persona, abbigliamento da lavoro, vestiti, Guanto di protezione&#10;&#10;Il contenuto generato dall'IA potrebbe non essere corretto.">
            <a:extLst>
              <a:ext uri="{FF2B5EF4-FFF2-40B4-BE49-F238E27FC236}">
                <a16:creationId xmlns:a16="http://schemas.microsoft.com/office/drawing/2014/main" id="{F70845A4-B4FA-2A98-2532-553C9397D281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7"/>
          <a:srcRect l="37116" r="11719" b="11986"/>
          <a:stretch/>
        </p:blipFill>
        <p:spPr>
          <a:xfrm>
            <a:off x="7361474" y="2073439"/>
            <a:ext cx="1621032" cy="1841551"/>
          </a:xfrm>
        </p:spPr>
      </p:pic>
      <p:pic>
        <p:nvPicPr>
          <p:cNvPr id="27" name="Segnaposto immagine 26" descr="Immagine che contiene veicolo, ruota, Veicolo terrestre, furgone&#10;&#10;Il contenuto generato dall'IA potrebbe non essere corretto.">
            <a:extLst>
              <a:ext uri="{FF2B5EF4-FFF2-40B4-BE49-F238E27FC236}">
                <a16:creationId xmlns:a16="http://schemas.microsoft.com/office/drawing/2014/main" id="{F2EBCBCF-6822-8A8A-D273-E46EC5BD2078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8"/>
          <a:srcRect l="1163" r="48493"/>
          <a:stretch/>
        </p:blipFill>
        <p:spPr>
          <a:xfrm>
            <a:off x="9487536" y="2073439"/>
            <a:ext cx="1621032" cy="1841551"/>
          </a:xfrm>
        </p:spPr>
      </p:pic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A8FAE-9380-6A2B-D208-F60506F70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3D4A17B-61BD-C843-975C-E5F6771B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Diagramma dei casi d’uso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AFE151-206E-5B9B-892C-A9DDB0C5F97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8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003A5334-DCB1-F5EC-8652-AF01A17C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testo, schizzo, schermata, disegno&#10;&#10;Il contenuto generato dall'IA potrebbe non essere corretto.">
            <a:extLst>
              <a:ext uri="{FF2B5EF4-FFF2-40B4-BE49-F238E27FC236}">
                <a16:creationId xmlns:a16="http://schemas.microsoft.com/office/drawing/2014/main" id="{11C511F3-3831-B0CE-CA44-5EEA5C0C5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669" y="1897493"/>
            <a:ext cx="3278875" cy="45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7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32C67-508A-B649-1E30-7CD1FDF4C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9B07703-844E-75E0-076F-EB130591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Diagramma di dominio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CC05EB-8974-F115-BFA0-1D1AFB6168E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7FEACEE-25B4-4A2D-B147-27296E36371D}" type="slidenum">
              <a:rPr lang="it-IT" altLang="zh-CN" smtClean="0"/>
              <a:pPr rtl="0"/>
              <a:t>9</a:t>
            </a:fld>
            <a:endParaRPr lang="it-IT" altLang="zh-CN" dirty="0"/>
          </a:p>
        </p:txBody>
      </p:sp>
      <p:pic>
        <p:nvPicPr>
          <p:cNvPr id="2" name="Picture 2" descr="UNIPV - Universitá degli Studi di Pavia | Digipass">
            <a:extLst>
              <a:ext uri="{FF2B5EF4-FFF2-40B4-BE49-F238E27FC236}">
                <a16:creationId xmlns:a16="http://schemas.microsoft.com/office/drawing/2014/main" id="{5FAA42BC-BEF9-7FE2-BCD9-0F54A5ED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3" y="5702248"/>
            <a:ext cx="703887" cy="90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3D02ED0D-F233-E69E-77D4-D4B04FB0F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25" y="1610549"/>
            <a:ext cx="6119911" cy="49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9309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6_TF00951641_Win32" id="{A6CACE89-51DA-4FC9-BAD7-6E8FAAE825A9}" vid="{D890A063-1059-4805-BE06-CFCC475B43F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esagonale semplice</Template>
  <TotalTime>805</TotalTime>
  <Words>702</Words>
  <Application>Microsoft Office PowerPoint</Application>
  <PresentationFormat>Widescreen</PresentationFormat>
  <Paragraphs>122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微软雅黑</vt:lpstr>
      <vt:lpstr>Abadi</vt:lpstr>
      <vt:lpstr>Arial</vt:lpstr>
      <vt:lpstr>Arial Black</vt:lpstr>
      <vt:lpstr>Calibri</vt:lpstr>
      <vt:lpstr>Helvetica Neue</vt:lpstr>
      <vt:lpstr>Open Sans</vt:lpstr>
      <vt:lpstr>Posterama</vt:lpstr>
      <vt:lpstr>Posterama Text SemiBold</vt:lpstr>
      <vt:lpstr>Personalizzato​</vt:lpstr>
      <vt:lpstr>Progetto F2A Laundry Service</vt:lpstr>
      <vt:lpstr>Agenda</vt:lpstr>
      <vt:lpstr>Introduzione</vt:lpstr>
      <vt:lpstr>Progettazione: Unified Process</vt:lpstr>
      <vt:lpstr>Progettazione: Unified Process</vt:lpstr>
      <vt:lpstr>Linguaggi e librerie utilizzate</vt:lpstr>
      <vt:lpstr>Casi d’uso</vt:lpstr>
      <vt:lpstr>Diagramma dei casi d’uso</vt:lpstr>
      <vt:lpstr>Diagramma di dominio</vt:lpstr>
      <vt:lpstr>Diagramma delle classi</vt:lpstr>
      <vt:lpstr>Diagrammi di sequenza</vt:lpstr>
      <vt:lpstr>Diagramma ERA</vt:lpstr>
      <vt:lpstr>Architettura MVC</vt:lpstr>
      <vt:lpstr>Pattern GoF utilizzati</vt:lpstr>
      <vt:lpstr>Pattern FACADE</vt:lpstr>
      <vt:lpstr>DAO Design Pattern</vt:lpstr>
      <vt:lpstr>Testing</vt:lpstr>
      <vt:lpstr>GUI implementate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 Colombo</dc:creator>
  <cp:lastModifiedBy>Fabio Colombo</cp:lastModifiedBy>
  <cp:revision>4</cp:revision>
  <dcterms:created xsi:type="dcterms:W3CDTF">2025-02-24T08:48:37Z</dcterms:created>
  <dcterms:modified xsi:type="dcterms:W3CDTF">2025-02-27T19:35:33Z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